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270" r:id="rId3"/>
    <p:sldId id="272" r:id="rId4"/>
    <p:sldId id="263" r:id="rId5"/>
    <p:sldId id="264" r:id="rId6"/>
    <p:sldId id="267" r:id="rId7"/>
    <p:sldId id="266" r:id="rId8"/>
    <p:sldId id="265" r:id="rId9"/>
    <p:sldId id="262" r:id="rId10"/>
    <p:sldId id="268" r:id="rId11"/>
    <p:sldId id="269" r:id="rId12"/>
    <p:sldId id="271" r:id="rId13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583DE5B8-64C6-904D-8778-C948A9CC0C35}">
          <p14:sldIdLst>
            <p14:sldId id="258"/>
            <p14:sldId id="270"/>
            <p14:sldId id="272"/>
            <p14:sldId id="263"/>
            <p14:sldId id="264"/>
            <p14:sldId id="267"/>
            <p14:sldId id="266"/>
            <p14:sldId id="265"/>
            <p14:sldId id="262"/>
            <p14:sldId id="268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EBA"/>
    <a:srgbClr val="3E79BD"/>
    <a:srgbClr val="5E5E5E"/>
    <a:srgbClr val="424242"/>
    <a:srgbClr val="0060AA"/>
    <a:srgbClr val="144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6"/>
    <p:restoredTop sz="94790"/>
  </p:normalViewPr>
  <p:slideViewPr>
    <p:cSldViewPr snapToGrid="0">
      <p:cViewPr varScale="1">
        <p:scale>
          <a:sx n="113" d="100"/>
          <a:sy n="113" d="100"/>
        </p:scale>
        <p:origin x="32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26A9D-7D2F-F24F-BDBC-B211F6C89B1D}" type="datetimeFigureOut">
              <a:rPr lang="en-FI" smtClean="0"/>
              <a:t>6/16/25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A3A1A-B4BB-3F43-BC7E-10751EB8D31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0981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95442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73529-F4DE-A906-5D20-BAB9ABE6F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F74115-BFDD-0655-546E-203062C42C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D5C627-76F1-FB47-9531-AD35F356A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7FE5D8-FFDB-A23A-75E4-A37732296E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10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8127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B3241-C534-2508-BBCA-DFA4BC834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9C8B7CC-425F-543C-D8BF-0B1511C923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F12D80-B64A-BC1E-F7AA-078AF90B59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67173-2250-1174-B3C7-75DA14A60D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11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4296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C7600-861B-0801-8F05-039472805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1EFB4F-B331-17B3-68E6-5EF93D6A4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2C0E22-9A58-52BE-B022-8503F6C22C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EBC30-10B5-A56E-3594-4BE28B35C1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12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9904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82B38-E8F3-C5E2-67CF-399527276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3EC29A-B7EE-3FE7-3FF7-32FD1A0EB9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936A34-5D55-3E12-63B3-27974D1663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F492E-3734-0E91-6830-D15C6A5F38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2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12775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39FD6-8EA9-C76E-5010-DADA93522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EE0091-8295-08BE-8049-A40845875D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D7AE42-23EB-26FB-F11D-C77909FEE0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22F44-7238-EDDF-7A9E-DCE7BA46C1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3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92485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4F692-3445-7052-8ADD-7BF1B158C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F51875-CC8E-DBCC-A99F-92653724F4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30D16D-27E0-9022-E48A-3CF3A9F8E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5167E-A26B-92A4-D074-D5F296FAE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4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945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8C289D-C359-3359-397E-5F3896D66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FAF162-6F8B-9371-AADF-C986326934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E4B8AE-D79D-4354-8321-A4AE13B1A7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935D8-D6B6-BC29-4864-4699B54297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5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82714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9F7BD-6D8C-F37F-860B-03DE026A2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04004-053B-40E1-C9D7-7FC96167BD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7A0D3E-7C61-2D53-F7B5-61A00B8C2A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05807-CABC-641B-A3B3-CE2C317690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6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5305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7C7B5-9868-2CEE-65A9-F9BA0FA96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83798C-6BF0-286E-21AF-FA3757921A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8BAF61-85D7-78E1-98CE-FA57339375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2E579-5902-C89E-8F07-74BE2019C3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7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61212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2DA7E-A114-EDC5-5EB4-434E6E72C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4A52DE-B8B7-3570-323A-7E04958885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596754-0A05-D862-B426-0468DAF542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AAE12-45D1-C6E1-E602-9F6E7690DD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8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02785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E164D-593E-3E44-4A76-3D98F8A26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22095A-8190-2C6D-8A8A-6628A27D1A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E2C648-C93D-AC46-2A2F-CD7B992DB3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76858-69B0-A480-DB4D-6A82B0F51D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A3A1A-B4BB-3F43-BC7E-10751EB8D318}" type="slidenum">
              <a:rPr lang="en-FI" smtClean="0"/>
              <a:t>9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6143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2BC70-71D7-837F-F0E3-293AD387A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EAC0E-6557-D2D9-676C-F2A5A5726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6C50F-74D9-F9CB-8292-FCA2B7E3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73C7E-2D54-532E-3D21-960CC5D80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5AF8A-D7FE-FAE1-897F-A1CD49A0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4738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C68BB-AA5A-8A51-1E12-DCACF4AF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2E855-2BC6-19E1-FFD6-BDEC2F920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6926-CE41-3F16-7F7D-CEF592E9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3CFC7-9202-ABE3-F0E5-A4B7EE91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D3343-94EE-A888-640F-3D6E160F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0019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AABF59-2E11-E6B8-2888-0C31196A6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52620F-4DE8-1439-BEB6-05F9D7C5D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5E46F-E500-78AE-5828-21510306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D0858-A7E2-5D63-4BE3-97F5F9A6A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60703-6AE1-7129-301D-81F2EC36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0249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7F91-B5D6-4970-13D7-2104E08E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D0C1A-AEA2-A4F9-B8E3-F719CADD4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1DE4C-BCD0-2BA5-AB53-24A76F2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2CB49-A1FB-3927-6CF9-1373E6AFD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1551E-5958-CAF1-2BD3-7DE622E5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5961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F3FAD-8853-33AC-B852-D3C83BCD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3C7ED-A1D0-233D-7D57-495CD5CCA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09735-7284-263A-7A07-E5E4659B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83FCF-EC59-7836-1F6B-2EB446B7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85D4A-CCD7-E579-37D3-C0EC2592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8399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B9BB8-7EB6-B8DD-DA80-40F34E99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D29D3-BB89-EADB-5D35-FAD180562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E4A60-5A51-8EC1-347B-E19255ABB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DF66E-8CDA-AEDF-6EA8-B94FF65E7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70D23-949D-1A3F-59D2-FA8E87D2B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423F9-21E8-8609-BC61-BBB9F2D4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029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35F19-5A0C-5B7E-7184-8EC6CE9BA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93E4B-7C41-837E-1976-0D05C66D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93482-CD86-2597-367C-91857EF57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26FEE1-910C-CAE5-DC4C-814EC06E1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96581B-1338-597F-F3AD-0445A4E24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395E1-7CFD-5DD5-984C-8D6F7D5EF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BDB9B-5447-28D4-9A81-5617D1D9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E3FA5-3723-A21D-3191-E5EF05F3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810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8A853-342F-9BCA-903D-258C679B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F4A346-EA6C-509A-C74C-2AF69DB4F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D78843-27CA-517B-D343-C03161F8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BDD303-6E3C-31E9-1E29-E641C4DF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751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E99BD4-2D55-0164-FE98-849EAC50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C931E-F2D9-DCE4-C92C-533ED902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1BF36-EA6B-96C8-D430-9DAC8749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4743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E1FE2-CEAC-0BE3-A9DA-0B1BE8CD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6355E-8AD5-AD2D-980E-DB6FD5C46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0336A-8F8F-0B85-8B31-03D9ACC19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6230A-99AE-2F5A-DCC9-22E795FF2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814EB-03A3-9791-8881-1367CEF0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62083-C863-719C-54B4-97CAF964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0038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31A30-A42F-5D95-66C3-056B122B7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CCA291-B0A4-0387-3895-A1ED2129D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068C-83CA-9AAF-AE4A-F238AA2B8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7CD92-F85A-8B76-B90F-88CDF38D2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CE46F-E83D-E7F8-D8AC-11D908B4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DBD08-74EF-814F-3EAA-5948F60E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245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9E1B9-2C35-B640-C81A-64960E8C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1930F-D2F1-D8BB-806D-40E5C932F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3E6E-0BB7-946C-D740-A5BE25EAE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DA51A0-D0DA-9642-99C0-BD0C9C69D8D2}" type="datetimeFigureOut">
              <a:rPr lang="en-FI" smtClean="0"/>
              <a:t>6/16/25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8F601-810C-A5C7-D78B-5631C30CF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93BB4-D8BD-1893-39D3-98D4F9E04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302EFB-4A2A-8F45-AF0D-C07DD348A00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610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ampereenurheiluakatemia.fi/jasenedu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0F392-33D9-165F-66EF-AF0D2C883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6F21783-4845-86D5-1B09-B6EC34EC47BA}"/>
              </a:ext>
            </a:extLst>
          </p:cNvPr>
          <p:cNvGrpSpPr/>
          <p:nvPr/>
        </p:nvGrpSpPr>
        <p:grpSpPr>
          <a:xfrm>
            <a:off x="0" y="2389932"/>
            <a:ext cx="12192000" cy="4608833"/>
            <a:chOff x="0" y="2389932"/>
            <a:chExt cx="12192000" cy="460883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92E15DD-9C0D-7D67-A948-15053FABEDC9}"/>
                </a:ext>
              </a:extLst>
            </p:cNvPr>
            <p:cNvCxnSpPr>
              <a:cxnSpLocks/>
            </p:cNvCxnSpPr>
            <p:nvPr/>
          </p:nvCxnSpPr>
          <p:spPr>
            <a:xfrm>
              <a:off x="508000" y="2389932"/>
              <a:ext cx="11176000" cy="0"/>
            </a:xfrm>
            <a:prstGeom prst="line">
              <a:avLst/>
            </a:prstGeom>
            <a:ln w="12700">
              <a:solidFill>
                <a:srgbClr val="5E5E5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5D965F4-B643-E30B-AE60-5C52951922EA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CD4F432-BB2F-AB30-A64D-58E70B78698D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79C26E46-2BF4-B781-9A8E-024BF2E3DA84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EB10CF53-DC87-E20B-E5C5-0052730888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8EBFFD3B-EFA5-6C7B-ECFD-E0F88AFC8863}"/>
                </a:ext>
              </a:extLst>
            </p:cNvPr>
            <p:cNvSpPr txBox="1">
              <a:spLocks/>
            </p:cNvSpPr>
            <p:nvPr/>
          </p:nvSpPr>
          <p:spPr>
            <a:xfrm>
              <a:off x="11249310" y="6524457"/>
              <a:ext cx="815613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400" dirty="0">
                  <a:solidFill>
                    <a:schemeClr val="tx2">
                      <a:lumMod val="25000"/>
                      <a:lumOff val="75000"/>
                    </a:schemeClr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2025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7F43B2A-E0D2-BDD8-1434-DEEE73751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6663" y="1275685"/>
            <a:ext cx="9144000" cy="1110918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Tampereen Valmennuskeskus hakuinfo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9E958-826B-532C-9016-5942B0EC1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974" y="2648612"/>
            <a:ext cx="9144000" cy="3824415"/>
          </a:xfrm>
        </p:spPr>
        <p:txBody>
          <a:bodyPr/>
          <a:lstStyle/>
          <a:p>
            <a:r>
              <a:rPr lang="fi-FI" dirty="0">
                <a:solidFill>
                  <a:srgbClr val="5E5E5E"/>
                </a:solidFill>
              </a:rPr>
              <a:t>16.6.2025</a:t>
            </a:r>
          </a:p>
          <a:p>
            <a:br>
              <a:rPr lang="en-FI">
                <a:solidFill>
                  <a:srgbClr val="5E5E5E"/>
                </a:solidFill>
              </a:rPr>
            </a:br>
            <a:endParaRPr lang="en-FI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6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2DAFE-9925-6B76-5A71-04B5C7A5F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3F14A-9E48-97EE-777B-A6378A2B0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Valmennus testaus &amp; leiritys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597BC8-E78B-313E-EFF4-5A7EE5C07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Jeremy toimii päivittäisvalmennuksesta vastaavana.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Tampereen urheiluakatemian/ Varalan urheiluopiston fysiikka valmentaja vastaa voimaharjoittelusta.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Apuvalmentajia mukana toiminnassa - tiedot julkaistaan myöhemmin.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Testauksesta vastaa Varalan urheiluopiston testiasema (Jere Ahonen).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Talven leiritykset 1x2vko syksyllä ja 1x2vko keväällä ( Sevilla, </a:t>
            </a:r>
            <a:r>
              <a:rPr lang="fi-FI" dirty="0" err="1"/>
              <a:t>Silkeborg</a:t>
            </a:r>
            <a:r>
              <a:rPr lang="fi-FI" dirty="0"/>
              <a:t>, Nyköping) lisämaksullisia.</a:t>
            </a:r>
            <a:endParaRPr lang="en-FI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44A9AF5-4030-B442-EAEA-621C4184C459}"/>
              </a:ext>
            </a:extLst>
          </p:cNvPr>
          <p:cNvGrpSpPr/>
          <p:nvPr/>
        </p:nvGrpSpPr>
        <p:grpSpPr>
          <a:xfrm>
            <a:off x="0" y="6243343"/>
            <a:ext cx="12192000" cy="755422"/>
            <a:chOff x="0" y="6243343"/>
            <a:chExt cx="12192000" cy="7554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231FBA1-8D5E-6113-5EAA-F906CB43CE56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B52AED3-E2EE-E873-49BC-DC7A218AC7E5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EC3B6AF5-F9B8-E43E-3DC9-1C2811DD47D7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57402461-A2C2-A327-D091-A2EBF5086B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E5A8B310-B4AD-C712-92FF-5BE1C2C722F1}"/>
              </a:ext>
            </a:extLst>
          </p:cNvPr>
          <p:cNvSpPr txBox="1">
            <a:spLocks/>
          </p:cNvSpPr>
          <p:nvPr/>
        </p:nvSpPr>
        <p:spPr>
          <a:xfrm>
            <a:off x="11249310" y="6524457"/>
            <a:ext cx="815613" cy="337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FI" sz="1400" dirty="0">
                <a:solidFill>
                  <a:schemeClr val="tx2">
                    <a:lumMod val="25000"/>
                    <a:lumOff val="75000"/>
                  </a:schemeClr>
                </a:solidFill>
                <a:latin typeface="Gill Sans Light" panose="020B0302020104020203" pitchFamily="34" charset="-79"/>
                <a:cs typeface="Gill Sans Light" panose="020B0302020104020203" pitchFamily="34" charset="-79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95357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21ED6-6B74-5D47-9C4D-182C30030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B4004-BC5D-EF9B-5779-11871F6C1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Harjoitusvälineet/varusteet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0FFF5-4BE9-291E-490E-E303D319D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Juoksuvarusteet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Hiihtovarusteet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Sisäliikunta varusteet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Pyörä jolla pystyy tekemään lenkkejä (ei siis Jopo tms. tyylinen kaupunkipyörä)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Tämä ei välttämätön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Uima-asu, uimalasit, uimalakki(tarvittaessa)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Kajakki, mela ja muut melonta varusteet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Iso huomio kylmänkelin varusteisiin (anorakki, melontarukkaset, aukkopeite, </a:t>
            </a:r>
            <a:r>
              <a:rPr lang="fi-FI" dirty="0" err="1"/>
              <a:t>neopreenirannekkeet</a:t>
            </a:r>
            <a:r>
              <a:rPr lang="fi-FI" dirty="0"/>
              <a:t>, pelastusliivit)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A645CD2-71BE-74F2-F747-8016264072AD}"/>
              </a:ext>
            </a:extLst>
          </p:cNvPr>
          <p:cNvGrpSpPr/>
          <p:nvPr/>
        </p:nvGrpSpPr>
        <p:grpSpPr>
          <a:xfrm>
            <a:off x="0" y="6243343"/>
            <a:ext cx="12192000" cy="755422"/>
            <a:chOff x="0" y="6243343"/>
            <a:chExt cx="12192000" cy="7554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62ACABD-BC8A-43A0-0F64-9450D4A42683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9453712-5945-94E4-EDBF-00C375BA1CE5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BEB71EFC-A94F-A793-0BD3-951DC240CEB7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A6A481DC-3DC3-152E-BFB9-22C4ED3FA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AC4B8206-327C-03EE-335D-11CC0AC08A29}"/>
              </a:ext>
            </a:extLst>
          </p:cNvPr>
          <p:cNvSpPr txBox="1">
            <a:spLocks/>
          </p:cNvSpPr>
          <p:nvPr/>
        </p:nvSpPr>
        <p:spPr>
          <a:xfrm>
            <a:off x="11249310" y="6524457"/>
            <a:ext cx="815613" cy="337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FI" sz="1400" dirty="0">
                <a:solidFill>
                  <a:schemeClr val="tx2">
                    <a:lumMod val="25000"/>
                    <a:lumOff val="75000"/>
                  </a:schemeClr>
                </a:solidFill>
                <a:latin typeface="Gill Sans Light" panose="020B0302020104020203" pitchFamily="34" charset="-79"/>
                <a:cs typeface="Gill Sans Light" panose="020B0302020104020203" pitchFamily="34" charset="-79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88713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645EE-D9E5-6DFB-A236-38A46F2D1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FA89-0656-1363-2DF6-19F88C1E2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Yhteistyössä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93D5-3CE8-7C99-4070-839D95E8F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Kangasalan Melojat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Pirkka-Melojat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Tampereen Vihuri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Varalan urheiluopisto / Tampereen urheiluakatemia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Tampereen kaupunki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Suomen Olympiakomitea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Opetus- ja kulttuuriministeriö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B88FCFC-FCB0-6E92-67EE-49938298BD53}"/>
              </a:ext>
            </a:extLst>
          </p:cNvPr>
          <p:cNvGrpSpPr/>
          <p:nvPr/>
        </p:nvGrpSpPr>
        <p:grpSpPr>
          <a:xfrm>
            <a:off x="0" y="6243343"/>
            <a:ext cx="12192000" cy="755422"/>
            <a:chOff x="0" y="6243343"/>
            <a:chExt cx="12192000" cy="7554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A702AF5-E2B5-D941-F02D-F6DF5FB48F59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C6D6CAD-4C23-8816-0F66-66D675C9E595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C49DDA26-D5F1-ADC3-DFCE-4D5911CF9573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FD9F6E50-21A2-E99D-8A9B-D9DBC73375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7B7439AC-84D9-87B3-0B5F-71471447BADD}"/>
              </a:ext>
            </a:extLst>
          </p:cNvPr>
          <p:cNvSpPr txBox="1">
            <a:spLocks/>
          </p:cNvSpPr>
          <p:nvPr/>
        </p:nvSpPr>
        <p:spPr>
          <a:xfrm>
            <a:off x="11249310" y="6524457"/>
            <a:ext cx="815613" cy="337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FI" sz="1400" dirty="0">
                <a:solidFill>
                  <a:schemeClr val="tx2">
                    <a:lumMod val="25000"/>
                    <a:lumOff val="75000"/>
                  </a:schemeClr>
                </a:solidFill>
                <a:latin typeface="Gill Sans Light" panose="020B0302020104020203" pitchFamily="34" charset="-79"/>
                <a:cs typeface="Gill Sans Light" panose="020B0302020104020203" pitchFamily="34" charset="-79"/>
              </a:rPr>
              <a:t>2025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0958109-9A5C-DCF9-5803-E5D62639B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986" y="3135466"/>
            <a:ext cx="5339937" cy="300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85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E1A32-6673-89C4-2131-18FACBEF3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6EBFC83-055A-8B79-9760-FE6F17203C18}"/>
              </a:ext>
            </a:extLst>
          </p:cNvPr>
          <p:cNvGrpSpPr/>
          <p:nvPr/>
        </p:nvGrpSpPr>
        <p:grpSpPr>
          <a:xfrm>
            <a:off x="0" y="1328546"/>
            <a:ext cx="12192000" cy="5670219"/>
            <a:chOff x="0" y="1328546"/>
            <a:chExt cx="12192000" cy="56702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54ABC0F-EA8D-7A8B-007D-4C4D6D76C03C}"/>
                </a:ext>
              </a:extLst>
            </p:cNvPr>
            <p:cNvCxnSpPr>
              <a:cxnSpLocks/>
            </p:cNvCxnSpPr>
            <p:nvPr/>
          </p:nvCxnSpPr>
          <p:spPr>
            <a:xfrm>
              <a:off x="396240" y="1328546"/>
              <a:ext cx="11176000" cy="0"/>
            </a:xfrm>
            <a:prstGeom prst="line">
              <a:avLst/>
            </a:prstGeom>
            <a:ln w="12700">
              <a:solidFill>
                <a:srgbClr val="5E5E5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9C2705-4C74-F567-1DC2-26E374536D6C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BC94DB5-DE56-DD24-0451-C987D265602D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41C691E3-2EA8-8DA6-70F4-A64D5BAA8890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3B3D2C27-91D8-C176-39A3-F739E4A72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B487CAE1-50BA-9F38-3D30-BC5A1CCD1DDD}"/>
                </a:ext>
              </a:extLst>
            </p:cNvPr>
            <p:cNvSpPr txBox="1">
              <a:spLocks/>
            </p:cNvSpPr>
            <p:nvPr/>
          </p:nvSpPr>
          <p:spPr>
            <a:xfrm>
              <a:off x="11249310" y="6524457"/>
              <a:ext cx="815613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400" dirty="0">
                  <a:solidFill>
                    <a:schemeClr val="tx2">
                      <a:lumMod val="25000"/>
                      <a:lumOff val="75000"/>
                    </a:schemeClr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2025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7FD8F7-49A1-E5DD-63BD-E7B4A3928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Alkusanat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34AFD-3063-92D7-220C-541FCCF7F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>
              <a:solidFill>
                <a:srgbClr val="5E5E5E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dirty="0"/>
              <a:t>Melonta- ja soutuliitto panostaa merkittävän määrän taloudellisesti valmennuspäällikön työpanoksen muodossa valmennuskeskus urheilijoiden käyttöön.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dirty="0"/>
              <a:t>Tämä on osa laajempaa visiota suomalaisen ratamelonnan kehittämiseksi – polkua, joka tarjoaa lahjakkaille nuorille konkreettisen väylän kasvaa huippu-urheilijaksi.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dirty="0"/>
              <a:t>Valmennuskeskuksen leiri- ja kilpailumatkoilla valmentajan kulut katetaan liiton puolesta, eikä niitä jyvitetä urheilijoille maksettavaksi. </a:t>
            </a:r>
          </a:p>
          <a:p>
            <a:pPr lvl="1" algn="l"/>
            <a:endParaRPr lang="fi-FI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37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3BBC0-7FB5-463C-7E06-6EE1FAC055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2AE50E4-6866-513F-C226-BCA5B72754CD}"/>
              </a:ext>
            </a:extLst>
          </p:cNvPr>
          <p:cNvGrpSpPr/>
          <p:nvPr/>
        </p:nvGrpSpPr>
        <p:grpSpPr>
          <a:xfrm>
            <a:off x="0" y="1328546"/>
            <a:ext cx="12192000" cy="5670219"/>
            <a:chOff x="0" y="1328546"/>
            <a:chExt cx="12192000" cy="56702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8BB7091-48D8-A0B5-7173-0DB2BCEDDF97}"/>
                </a:ext>
              </a:extLst>
            </p:cNvPr>
            <p:cNvCxnSpPr>
              <a:cxnSpLocks/>
            </p:cNvCxnSpPr>
            <p:nvPr/>
          </p:nvCxnSpPr>
          <p:spPr>
            <a:xfrm>
              <a:off x="396240" y="1328546"/>
              <a:ext cx="11176000" cy="0"/>
            </a:xfrm>
            <a:prstGeom prst="line">
              <a:avLst/>
            </a:prstGeom>
            <a:ln w="12700">
              <a:solidFill>
                <a:srgbClr val="5E5E5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505485-1062-6D8F-6766-B16D9E30F9C7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F9EA6A1-A851-CAC2-8880-FA23828956A9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0143F9A9-7775-A12E-4E0B-DF1262CA02D8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01EF3DE4-97F8-4EBB-0EDF-A692755B01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8D99C934-AC65-380F-E0DB-409460206F5E}"/>
                </a:ext>
              </a:extLst>
            </p:cNvPr>
            <p:cNvSpPr txBox="1">
              <a:spLocks/>
            </p:cNvSpPr>
            <p:nvPr/>
          </p:nvSpPr>
          <p:spPr>
            <a:xfrm>
              <a:off x="11249310" y="6524457"/>
              <a:ext cx="815613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400" dirty="0">
                  <a:solidFill>
                    <a:schemeClr val="tx2">
                      <a:lumMod val="25000"/>
                      <a:lumOff val="75000"/>
                    </a:schemeClr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2025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EC246DF-0A95-A6D6-0269-F2DF46E41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Ohjausryhmä 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65400-8765-68C1-121E-7FB691AEE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>
              <a:solidFill>
                <a:srgbClr val="5E5E5E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Valmennuskeskuksen toimintaa johtaa ratamelonnan valmennuspäällikkö Jeremy Hakala. Tukenaan hänellä on valmennuskeskukselle nimetty ohjausryhmä, joka osallistuu valmennuskeskuksen toiminnan kehittämiseen. Ohjausryhmä vastaa valmennuskeskukseen valittavista urheilijoista, valintakriteereistä ja valitsemistavasta.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Ohjausryhmä: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Valmennuspäällikkö: Jeremy Hakala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Huippu-urheiluvaliokunnan edustaja: Antti Löppönen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Varalan urheiluopiston edustaja: Tatu Peltonen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Tampereen Vihurin edustaja: Netta Malinen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Pirkka-Melojien edustaja: Tomi Nieminen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Kangasalan Melojien edustaja: Jari </a:t>
            </a:r>
            <a:r>
              <a:rPr lang="fi-FI" dirty="0" err="1"/>
              <a:t>Kärkelä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169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91DA8-1C80-61AE-F39B-8CF7C60B4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AFE95A9-DF59-8ADC-DB4E-1FCC264D8D63}"/>
              </a:ext>
            </a:extLst>
          </p:cNvPr>
          <p:cNvGrpSpPr/>
          <p:nvPr/>
        </p:nvGrpSpPr>
        <p:grpSpPr>
          <a:xfrm>
            <a:off x="0" y="1328546"/>
            <a:ext cx="12192000" cy="5670219"/>
            <a:chOff x="0" y="1328546"/>
            <a:chExt cx="12192000" cy="56702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6A218DD-6229-D8F7-33F1-5E58B6898405}"/>
                </a:ext>
              </a:extLst>
            </p:cNvPr>
            <p:cNvCxnSpPr>
              <a:cxnSpLocks/>
            </p:cNvCxnSpPr>
            <p:nvPr/>
          </p:nvCxnSpPr>
          <p:spPr>
            <a:xfrm>
              <a:off x="396240" y="1328546"/>
              <a:ext cx="11176000" cy="0"/>
            </a:xfrm>
            <a:prstGeom prst="line">
              <a:avLst/>
            </a:prstGeom>
            <a:ln w="12700">
              <a:solidFill>
                <a:srgbClr val="5E5E5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257E9F2-F0F6-8ECC-2914-368AB9C00C7B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8F8FEBF-ECAF-6732-C6E3-E6387849EE10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EA499A04-EB8D-FEB4-91DE-689E9E74AD03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D5060A85-53F4-0D49-3AD1-158DA11F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FA048677-9521-8E9E-F7C0-A30B82984374}"/>
                </a:ext>
              </a:extLst>
            </p:cNvPr>
            <p:cNvSpPr txBox="1">
              <a:spLocks/>
            </p:cNvSpPr>
            <p:nvPr/>
          </p:nvSpPr>
          <p:spPr>
            <a:xfrm>
              <a:off x="11249310" y="6524457"/>
              <a:ext cx="815613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400" dirty="0">
                  <a:solidFill>
                    <a:schemeClr val="tx2">
                      <a:lumMod val="25000"/>
                      <a:lumOff val="75000"/>
                    </a:schemeClr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2025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56EB368-0052-D2C9-C49A-B09CBE236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Kutsut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22B7F-8060-F989-AA66-8AC138D38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Kutsut lähetetään SMSL u16- ja u18-valmennusryhmäläisille, jotka opiskelevat toisella asteella tai aloittavat toisen asteen opinnot elokuussa 2025.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Lisäksi kutsuja lähetetään muutamille alle 23-vuotiaille, jotka asuvat Tampereella ja ovat jo valmistuneet toiselta asteelta.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b="1" dirty="0"/>
              <a:t>Kutsun vastaanottaminen:</a:t>
            </a:r>
            <a:r>
              <a:rPr lang="fi-FI" dirty="0"/>
              <a:t> vastaa kutsuun </a:t>
            </a:r>
            <a:r>
              <a:rPr lang="fi-FI" b="1" dirty="0"/>
              <a:t>7.7.2025 mennessä.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Voit ottaa paikan vastaan jo nyt vaikka et pystyisi aloittamaan toiminnassa elokuussa 2025, ilmoitathan ajankohdan jolloin pystyt aloittamaan toiminnassa vastauksen yhteydessä.</a:t>
            </a:r>
          </a:p>
          <a:p>
            <a:pPr lvl="1" algn="l"/>
            <a:endParaRPr lang="fi-FI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58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C14A2-4A57-1A2F-2448-97A5D9784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9C0B30A-9103-5059-CF1F-F5492B21C215}"/>
              </a:ext>
            </a:extLst>
          </p:cNvPr>
          <p:cNvGrpSpPr/>
          <p:nvPr/>
        </p:nvGrpSpPr>
        <p:grpSpPr>
          <a:xfrm>
            <a:off x="0" y="1328546"/>
            <a:ext cx="12192000" cy="5670219"/>
            <a:chOff x="0" y="1328546"/>
            <a:chExt cx="12192000" cy="56702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6695142-3BF2-4D74-E2BC-B9764814765E}"/>
                </a:ext>
              </a:extLst>
            </p:cNvPr>
            <p:cNvCxnSpPr>
              <a:cxnSpLocks/>
            </p:cNvCxnSpPr>
            <p:nvPr/>
          </p:nvCxnSpPr>
          <p:spPr>
            <a:xfrm>
              <a:off x="396240" y="1328546"/>
              <a:ext cx="11176000" cy="0"/>
            </a:xfrm>
            <a:prstGeom prst="line">
              <a:avLst/>
            </a:prstGeom>
            <a:ln w="12700">
              <a:solidFill>
                <a:srgbClr val="5E5E5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BF73081-1E8D-4D1B-C0C7-E66BF4EC24F3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8BA0123-87A2-F2CA-949F-A5D0E0700C04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26F7BE47-03A0-3F1C-D8A0-2063B59D0F6F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8BB6825C-2F83-7B94-26DE-5F2DE0714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5DC600F7-2036-8AD6-7CF5-29465E7E73AA}"/>
                </a:ext>
              </a:extLst>
            </p:cNvPr>
            <p:cNvSpPr txBox="1">
              <a:spLocks/>
            </p:cNvSpPr>
            <p:nvPr/>
          </p:nvSpPr>
          <p:spPr>
            <a:xfrm>
              <a:off x="11249310" y="6524457"/>
              <a:ext cx="815613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400" dirty="0">
                  <a:solidFill>
                    <a:schemeClr val="tx2">
                      <a:lumMod val="25000"/>
                      <a:lumOff val="75000"/>
                    </a:schemeClr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2025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EB2F4A4-A482-7D8A-4917-20D271C70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Haku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337C86-2D0B-ED64-EA5D-238B1916D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Haku tapahtuu verkkolomakkeella.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b="1" dirty="0"/>
              <a:t>Ajankohta:</a:t>
            </a:r>
            <a:r>
              <a:rPr lang="fi-FI" dirty="0"/>
              <a:t> 16.6-30.6.2025.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Jos et ole saanut kutsua, täytä hakulomake.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b="1" dirty="0"/>
              <a:t>Hakuvalintojen vahvistus: </a:t>
            </a:r>
            <a:r>
              <a:rPr lang="fi-FI" dirty="0"/>
              <a:t>viimeistään</a:t>
            </a:r>
            <a:r>
              <a:rPr lang="fi-FI" b="1" dirty="0"/>
              <a:t> 14.7.2025.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Hakulinkki julkistetaan pikimmiten </a:t>
            </a:r>
            <a:r>
              <a:rPr lang="fi-FI" dirty="0" err="1"/>
              <a:t>SMSL:n</a:t>
            </a:r>
            <a:r>
              <a:rPr lang="fi-FI" dirty="0"/>
              <a:t> verkkosivuilla.</a:t>
            </a:r>
          </a:p>
        </p:txBody>
      </p:sp>
    </p:spTree>
    <p:extLst>
      <p:ext uri="{BB962C8B-B14F-4D97-AF65-F5344CB8AC3E}">
        <p14:creationId xmlns:p14="http://schemas.microsoft.com/office/powerpoint/2010/main" val="278501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D4E17-1372-8E26-6551-070371D74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8C344-F261-2371-79A5-D063F9634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Valintakriteerit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C4CDA-9F7A-CBBC-1FD9-B919EB47B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27525"/>
            <a:ext cx="9144000" cy="3824415"/>
          </a:xfrm>
        </p:spPr>
        <p:txBody>
          <a:bodyPr/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Urheilija pystyy kilpailemaan tasaväkisesti ikäluokkansa kärjen mukana.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Vauhti ja kyvykkyys vastaavat ryhmän tasoa.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Tavoitteet ja potentiaali menestyä kansainvälisissä ratamelonta kilpailuissa (PM, u18&amp;u23 EM/MM).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Toisen asteen opintopaikka (lukio/ammattikoulu).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dirty="0"/>
              <a:t>parhaat yläkouluikäiset jos tulos taso yllä olevien tasolla (ei velvoiteta aamu harjoituksia -&gt; matalampi KK hinta elo-toukokuu 90€/kk kajakkipaikalla, 80€ ilman kajakki paikkaa).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Sitoutuminen valmennuskeskuksen ryhmäharjoitteluun.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i-FI" dirty="0"/>
              <a:t>määritellään urheilijakohtainen suunnitelma harjoittelun toteutumiseen, jossa 90% toteutumisseuranta.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FI" dirty="0">
              <a:solidFill>
                <a:srgbClr val="5E5E5E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2CF867D-96DE-4BE4-D68B-1930D53676DE}"/>
              </a:ext>
            </a:extLst>
          </p:cNvPr>
          <p:cNvGrpSpPr/>
          <p:nvPr/>
        </p:nvGrpSpPr>
        <p:grpSpPr>
          <a:xfrm>
            <a:off x="0" y="6243343"/>
            <a:ext cx="12192000" cy="755422"/>
            <a:chOff x="0" y="6243343"/>
            <a:chExt cx="12192000" cy="7554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6EF0272-6E9E-A3CF-A5F3-7367F6E70A68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426C9F-55C0-9919-BDA7-CF685C90A931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4C1ED607-6BF6-59AC-3113-5262023D3E4E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8328F4F4-7B0E-4276-AB45-0BC65C9F8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04645706-302A-529F-8BE8-C2AE1A1C8B69}"/>
              </a:ext>
            </a:extLst>
          </p:cNvPr>
          <p:cNvSpPr txBox="1">
            <a:spLocks/>
          </p:cNvSpPr>
          <p:nvPr/>
        </p:nvSpPr>
        <p:spPr>
          <a:xfrm>
            <a:off x="11249310" y="6524457"/>
            <a:ext cx="815613" cy="337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FI" sz="1400" dirty="0">
                <a:solidFill>
                  <a:schemeClr val="tx2">
                    <a:lumMod val="25000"/>
                    <a:lumOff val="75000"/>
                  </a:schemeClr>
                </a:solidFill>
                <a:latin typeface="Gill Sans Light" panose="020B0302020104020203" pitchFamily="34" charset="-79"/>
                <a:cs typeface="Gill Sans Light" panose="020B0302020104020203" pitchFamily="34" charset="-79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18516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BEF4A-AC6C-4CF5-CADC-9092B40CE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98E50-C4FD-1C30-8607-29034E915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Sitoutuminen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8DF4A-7D81-9F14-CD4D-B2CE63601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Vuodeksi kerrallaan, valmennussopimuksen kautta.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Sitoutuminen valmennuskeskuksen ryhmäharjoitteluun.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määritellään urheilijakohtainen suunnitelma harjoittelun toteutumiseen, jossa 90% toteutumisseuranta.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Harjoituspäiväkirjan täyttäminen ( XPS/ Google </a:t>
            </a:r>
            <a:r>
              <a:rPr lang="fi-FI" dirty="0" err="1"/>
              <a:t>Drive</a:t>
            </a:r>
            <a:r>
              <a:rPr lang="fi-FI" dirty="0"/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>
              <a:solidFill>
                <a:srgbClr val="5E5E5E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8ABC0C-928D-A437-D20C-81A4EE117BA0}"/>
              </a:ext>
            </a:extLst>
          </p:cNvPr>
          <p:cNvGrpSpPr/>
          <p:nvPr/>
        </p:nvGrpSpPr>
        <p:grpSpPr>
          <a:xfrm>
            <a:off x="0" y="6243343"/>
            <a:ext cx="12192000" cy="755422"/>
            <a:chOff x="0" y="6243343"/>
            <a:chExt cx="12192000" cy="7554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63985E1-2205-3453-2B42-EB60B8F2D519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30927BC-3C81-1378-9CA4-6699F9316A0E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D4CA133F-2AB7-35EF-0D34-C4C1BDB96485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8EFAE647-23FC-4EB8-7E4B-58BD54F2E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CC286F90-B2D8-E315-73C1-24103D886732}"/>
              </a:ext>
            </a:extLst>
          </p:cNvPr>
          <p:cNvSpPr txBox="1">
            <a:spLocks/>
          </p:cNvSpPr>
          <p:nvPr/>
        </p:nvSpPr>
        <p:spPr>
          <a:xfrm>
            <a:off x="11249310" y="6524457"/>
            <a:ext cx="815613" cy="337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FI" sz="1400" dirty="0">
                <a:solidFill>
                  <a:schemeClr val="tx2">
                    <a:lumMod val="25000"/>
                    <a:lumOff val="75000"/>
                  </a:schemeClr>
                </a:solidFill>
                <a:latin typeface="Gill Sans Light" panose="020B0302020104020203" pitchFamily="34" charset="-79"/>
                <a:cs typeface="Gill Sans Light" panose="020B0302020104020203" pitchFamily="34" charset="-79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474976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D2278-D962-684E-7627-5210E25D3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EE110-78C1-2B1D-DB72-522A3E700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Valmennusmaksu 2025-2026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FC6837-FC97-A00F-737A-C838E22DCD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>
            <a:normAutofit fontScale="77500" lnSpcReduction="20000"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sz="2400" dirty="0"/>
              <a:t>120€/kk kajakkipaikalla (SMSL kontissa), 110€/kk ilman kajakkipaikkaa.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sz="2400" dirty="0"/>
              <a:t>Sisältää: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sz="2200" dirty="0"/>
              <a:t>Valmennuksen ja harjoitusohjelman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sz="2200" dirty="0"/>
              <a:t>Harjoittelutilat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sz="2200" dirty="0"/>
              <a:t>SMSL valmennusryhmä leirit kotimajoituksella (säästö vuositasolla 500-550€)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sz="2200" dirty="0"/>
              <a:t>Harjoittelun ja kuormituksen seuranta (Varalan testiaseman toteuttamana)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sz="2200" dirty="0"/>
              <a:t>Fysiikka valmennus (Varalan fysiikkavalmentajan toteuttamana)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 sz="2200" dirty="0"/>
              <a:t>Muut TUA jäsenedut. </a:t>
            </a:r>
            <a:r>
              <a:rPr lang="fi-FI" sz="2200" dirty="0">
                <a:hlinkClick r:id="rId3"/>
              </a:rPr>
              <a:t>Jäsenedut</a:t>
            </a:r>
            <a:endParaRPr lang="fi-FI" sz="22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sz="2400" dirty="0"/>
              <a:t>Laskutus 2 kertaa vuodessa. (maksuaikataulusta mahdollisuus sopia liiton kanssa)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sz="2400" dirty="0"/>
              <a:t>Sitoutuminen vuodeksi kerrallaan – valmennussopimuksen kautta.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sz="2400" dirty="0"/>
              <a:t>Yläkouluikäiset valmennus keskuksessa, jos ei aamutreenejä 90€/kk kajakkipaikalla, 80€/kk ilman kajakkipaikkaa elo-toukokuu, kesä-heinäkuu normaalihinta 120€/kk tai110€/kk.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>
              <a:solidFill>
                <a:srgbClr val="5E5E5E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>
              <a:solidFill>
                <a:srgbClr val="5E5E5E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FI" dirty="0">
              <a:solidFill>
                <a:srgbClr val="5E5E5E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6756138-A672-AED9-7A35-199001D6A0F0}"/>
              </a:ext>
            </a:extLst>
          </p:cNvPr>
          <p:cNvGrpSpPr/>
          <p:nvPr/>
        </p:nvGrpSpPr>
        <p:grpSpPr>
          <a:xfrm>
            <a:off x="0" y="6243343"/>
            <a:ext cx="12192000" cy="755422"/>
            <a:chOff x="0" y="6243343"/>
            <a:chExt cx="12192000" cy="7554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DE63F76-8844-E3A8-F231-A45574732746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6BF46A7-F778-1F13-9EAB-8210C33E88F8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4B8FF8DB-CE48-CE4A-56E9-CC012C68CD10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DFB9A928-B50F-613F-B94A-A1E174B714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941314F7-82CB-A505-30FF-50D329A9BAE8}"/>
              </a:ext>
            </a:extLst>
          </p:cNvPr>
          <p:cNvSpPr txBox="1">
            <a:spLocks/>
          </p:cNvSpPr>
          <p:nvPr/>
        </p:nvSpPr>
        <p:spPr>
          <a:xfrm>
            <a:off x="11249310" y="6524457"/>
            <a:ext cx="815613" cy="337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FI" sz="1400" dirty="0">
                <a:solidFill>
                  <a:schemeClr val="tx2">
                    <a:lumMod val="25000"/>
                    <a:lumOff val="75000"/>
                  </a:schemeClr>
                </a:solidFill>
                <a:latin typeface="Gill Sans Light" panose="020B0302020104020203" pitchFamily="34" charset="-79"/>
                <a:cs typeface="Gill Sans Light" panose="020B0302020104020203" pitchFamily="34" charset="-79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9965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7702B-D18C-083A-7C60-283C6C9B7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884A-C51C-B7FF-3DCE-F3F57FC72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28"/>
            <a:ext cx="9144000" cy="11109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3E79BD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Harjoitusajat</a:t>
            </a:r>
            <a:endParaRPr lang="en-FI" dirty="0">
              <a:solidFill>
                <a:srgbClr val="3E79BD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49E9F-FB89-A9F8-377C-E8DBF446F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384"/>
            <a:ext cx="9144000" cy="382441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Aamutreenit </a:t>
            </a:r>
            <a:r>
              <a:rPr lang="fi-FI" dirty="0" err="1"/>
              <a:t>ti,ke,pe</a:t>
            </a:r>
            <a:r>
              <a:rPr lang="fi-FI" dirty="0"/>
              <a:t> 7:45-9:15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Iltatreenit </a:t>
            </a:r>
            <a:r>
              <a:rPr lang="fi-FI" dirty="0" err="1"/>
              <a:t>ma,ke,pe</a:t>
            </a:r>
            <a:r>
              <a:rPr lang="fi-FI" dirty="0"/>
              <a:t> 16:30-18:00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Tiistai 14:30-16:30 Hakametsä (voimaharjoitus)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/>
              <a:t>Torstai 15:00-17:00 Varalan urheiluopisto (voimaharjoitus)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Lauantai treenit 10:00-12:00 (yleensä voima)</a:t>
            </a:r>
            <a:endParaRPr lang="en-FI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135363A-27C6-A7EF-71B1-1021874DAE5A}"/>
              </a:ext>
            </a:extLst>
          </p:cNvPr>
          <p:cNvGrpSpPr/>
          <p:nvPr/>
        </p:nvGrpSpPr>
        <p:grpSpPr>
          <a:xfrm>
            <a:off x="0" y="6243343"/>
            <a:ext cx="12192000" cy="755422"/>
            <a:chOff x="0" y="6243343"/>
            <a:chExt cx="12192000" cy="7554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78636D4-A8E6-6423-F285-17B678B6DC6C}"/>
                </a:ext>
              </a:extLst>
            </p:cNvPr>
            <p:cNvSpPr/>
            <p:nvPr/>
          </p:nvSpPr>
          <p:spPr>
            <a:xfrm>
              <a:off x="0" y="6243343"/>
              <a:ext cx="12192000" cy="597723"/>
            </a:xfrm>
            <a:prstGeom prst="rect">
              <a:avLst/>
            </a:prstGeom>
            <a:solidFill>
              <a:srgbClr val="3E79BD">
                <a:alpha val="7494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8D58C0E-B0F5-D323-851B-BD57DE98F33C}"/>
                </a:ext>
              </a:extLst>
            </p:cNvPr>
            <p:cNvSpPr/>
            <p:nvPr/>
          </p:nvSpPr>
          <p:spPr>
            <a:xfrm>
              <a:off x="0" y="6316133"/>
              <a:ext cx="12192000" cy="682632"/>
            </a:xfrm>
            <a:prstGeom prst="rect">
              <a:avLst/>
            </a:prstGeom>
            <a:solidFill>
              <a:srgbClr val="3E79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dirty="0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9A7CFA38-2D47-E88F-F6FF-BF82E8117609}"/>
                </a:ext>
              </a:extLst>
            </p:cNvPr>
            <p:cNvSpPr txBox="1">
              <a:spLocks/>
            </p:cNvSpPr>
            <p:nvPr/>
          </p:nvSpPr>
          <p:spPr>
            <a:xfrm>
              <a:off x="5346811" y="6487524"/>
              <a:ext cx="4140200" cy="3379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FI" sz="1800" dirty="0">
                  <a:solidFill>
                    <a:schemeClr val="bg1"/>
                  </a:solidFill>
                  <a:latin typeface="Gill Sans Light" panose="020B0302020104020203" pitchFamily="34" charset="-79"/>
                  <a:cs typeface="Gill Sans Light" panose="020B0302020104020203" pitchFamily="34" charset="-79"/>
                </a:rPr>
                <a:t>Suomen Melonta- ja Soutuliitto</a:t>
              </a:r>
            </a:p>
          </p:txBody>
        </p:sp>
        <p:pic>
          <p:nvPicPr>
            <p:cNvPr id="20" name="Picture 19" descr="A white bird with leaves&#10;&#10;AI-generated content may be incorrect.">
              <a:extLst>
                <a:ext uri="{FF2B5EF4-FFF2-40B4-BE49-F238E27FC236}">
                  <a16:creationId xmlns:a16="http://schemas.microsoft.com/office/drawing/2014/main" id="{4B4BFBC5-1B5B-79EC-8B3C-2ADB56423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4523" y="6415112"/>
              <a:ext cx="815613" cy="504804"/>
            </a:xfrm>
            <a:prstGeom prst="rect">
              <a:avLst/>
            </a:prstGeom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B3BC1C27-0E14-62E5-D892-DD8492E429C1}"/>
              </a:ext>
            </a:extLst>
          </p:cNvPr>
          <p:cNvSpPr txBox="1">
            <a:spLocks/>
          </p:cNvSpPr>
          <p:nvPr/>
        </p:nvSpPr>
        <p:spPr>
          <a:xfrm>
            <a:off x="11249310" y="6524457"/>
            <a:ext cx="815613" cy="337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FI" sz="1400" dirty="0">
                <a:solidFill>
                  <a:schemeClr val="tx2">
                    <a:lumMod val="25000"/>
                    <a:lumOff val="75000"/>
                  </a:schemeClr>
                </a:solidFill>
                <a:latin typeface="Gill Sans Light" panose="020B0302020104020203" pitchFamily="34" charset="-79"/>
                <a:cs typeface="Gill Sans Light" panose="020B0302020104020203" pitchFamily="34" charset="-79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26556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34CF6B04-9039-A14B-A14E-B4D852231515}" vid="{C43FBB82-3298-E642-BB90-47FB88120D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70870</TotalTime>
  <Words>675</Words>
  <Application>Microsoft Macintosh PowerPoint</Application>
  <PresentationFormat>Laajakuva</PresentationFormat>
  <Paragraphs>121</Paragraphs>
  <Slides>12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Gill Sans</vt:lpstr>
      <vt:lpstr>Gill Sans Light</vt:lpstr>
      <vt:lpstr>Office Theme</vt:lpstr>
      <vt:lpstr>Tampereen Valmennuskeskus hakuinfo</vt:lpstr>
      <vt:lpstr>Alkusanat</vt:lpstr>
      <vt:lpstr>Ohjausryhmä </vt:lpstr>
      <vt:lpstr>Kutsut</vt:lpstr>
      <vt:lpstr>Haku</vt:lpstr>
      <vt:lpstr>Valintakriteerit</vt:lpstr>
      <vt:lpstr>Sitoutuminen</vt:lpstr>
      <vt:lpstr>Valmennusmaksu 2025-2026</vt:lpstr>
      <vt:lpstr>Harjoitusajat</vt:lpstr>
      <vt:lpstr>Valmennus testaus &amp; leiritys</vt:lpstr>
      <vt:lpstr>Harjoitusvälineet/varusteet</vt:lpstr>
      <vt:lpstr>Yhteistyössä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 Lindqvist</dc:creator>
  <cp:lastModifiedBy>Jeremy Hakala</cp:lastModifiedBy>
  <cp:revision>8</cp:revision>
  <dcterms:created xsi:type="dcterms:W3CDTF">2025-02-18T07:11:10Z</dcterms:created>
  <dcterms:modified xsi:type="dcterms:W3CDTF">2025-06-16T16:07:47Z</dcterms:modified>
</cp:coreProperties>
</file>